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4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23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EEA20-460B-41ED-AE40-895F853D40A1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C5173-1587-48C9-BE57-A6FDBB20444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47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5173-1587-48C9-BE57-A6FDBB20444B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09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B22E-CF95-4CEB-B407-595BFDA1C446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98841-579D-4BD3-B088-F25EC833E65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source=images&amp;cd=&amp;cad=rja&amp;docid=a0cDKf2xSvPeLM&amp;tbnid=xD8y0jhZiAJHtM:&amp;ved=0CAgQjRwwAA&amp;url=http://behind2ndlook.wordpress.com/2011/10/05/more-noise-instead-of-censorship/&amp;ei=lVbVUbiWM5GT0QWEz4HIDQ&amp;psig=AFQjCNGpYflpyx2T3eAucFr7M87km7GT-Q&amp;ust=137302222989015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nl/url?sa=i&amp;source=images&amp;cd=&amp;cad=rja&amp;docid=U1WybpQwyNK82M&amp;tbnid=sR_oIho_7NGu0M:&amp;ved=0CAgQjRwwADgk&amp;url=http://www.abc.net.au/environment/articles/2013/01/23/3673340.htm&amp;ei=h1jVUd2mLPTu0gXH7YG4CA&amp;psig=AFQjCNFBuB4CrGBYGlfPmQHcXA2xV5GYUA&amp;ust=137302272782625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nl/url?sa=i&amp;source=images&amp;cd=&amp;cad=rja&amp;docid=4ArSGjThZ9FgIM&amp;tbnid=axFzJvLlVVy-jM:&amp;ved=0CAgQjRwwAA&amp;url=http://www.culy.nl/inspiratie/supermarkt-deen-eerste-supermarkt-die-stopt-met-plofkip/&amp;ei=RVzVUZTCJO2X0AWCiYHwCQ&amp;psig=AFQjCNH263G_1tn4KDh0j86kR0AEnDV1TQ&amp;ust=137302368565705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source=images&amp;cd=&amp;cad=rja&amp;docid=Jp_w6XtgeUfVUM&amp;tbnid=fAhULpXdTlbyrM:&amp;ved=0CAUQjRw&amp;url=http://www.spreadshirt.com/exclamation-tee-C3376A3112776&amp;ei=40zVUaHyK8TF0QW9-oBI&amp;psig=AFQjCNH5Sp61JmnhjFUggLfmCAaDqMzqAg&amp;ust=137301972654467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860032" y="-27384"/>
            <a:ext cx="4283968" cy="320087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NL" sz="2300" i="1" dirty="0" smtClean="0">
                <a:solidFill>
                  <a:schemeClr val="bg1"/>
                </a:solidFill>
                <a:latin typeface="Georgia"/>
                <a:cs typeface="Georgia"/>
              </a:rPr>
              <a:t>Interactie is geen voorwaarde, wel de essentie van communicatie</a:t>
            </a:r>
          </a:p>
          <a:p>
            <a:endParaRPr lang="nl-NL" sz="2300" i="1" dirty="0">
              <a:solidFill>
                <a:schemeClr val="bg1"/>
              </a:solidFill>
              <a:latin typeface="Georgia"/>
              <a:cs typeface="Georgia"/>
            </a:endParaRPr>
          </a:p>
          <a:p>
            <a:endParaRPr lang="nl-NL" sz="23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endParaRPr lang="nl-NL" sz="2300" i="1" dirty="0">
              <a:solidFill>
                <a:schemeClr val="bg1"/>
              </a:solidFill>
              <a:latin typeface="Georgia"/>
              <a:cs typeface="Georgia"/>
            </a:endParaRPr>
          </a:p>
          <a:p>
            <a:endParaRPr lang="nl-NL" sz="3200" b="1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nl-NL" sz="3200" b="1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nl-NL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860032" y="3212976"/>
            <a:ext cx="4283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latin typeface="Arial"/>
                <a:cs typeface="Arial"/>
              </a:rPr>
              <a:t>Basics over communicatie</a:t>
            </a:r>
            <a:endParaRPr lang="nl-NL" sz="4400" dirty="0">
              <a:latin typeface="Arial"/>
              <a:cs typeface="Arial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0"/>
            <a:ext cx="4860032" cy="7173416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220072" y="227861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Franklin Gothic Book" pitchFamily="34" charset="0"/>
              </a:rPr>
              <a:t>Openbaar en voor iedereen toegankelijk</a:t>
            </a:r>
            <a:endParaRPr lang="nl-NL" dirty="0">
              <a:latin typeface="Franklin Gothic Book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i="1" dirty="0" smtClean="0">
                <a:solidFill>
                  <a:srgbClr val="FF0000"/>
                </a:solidFill>
                <a:latin typeface="Georgia" pitchFamily="18" charset="0"/>
              </a:rPr>
              <a:t>Interpersoonlijke communicatie en massacommunicatie</a:t>
            </a:r>
            <a:endParaRPr lang="nl-NL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83568" y="227861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Franklin Gothic Book" pitchFamily="34" charset="0"/>
              </a:rPr>
              <a:t>Een beperkt aantal mensen bevinden zich in elkaars nabijheid</a:t>
            </a:r>
            <a:endParaRPr lang="nl-NL" dirty="0">
              <a:latin typeface="Franklin Gothic Book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r="56258"/>
          <a:stretch>
            <a:fillRect/>
          </a:stretch>
        </p:blipFill>
        <p:spPr bwMode="auto">
          <a:xfrm>
            <a:off x="4932040" y="2996952"/>
            <a:ext cx="3384376" cy="361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5292080" y="1628800"/>
            <a:ext cx="331236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nl-NL" sz="2000" cap="all" spc="100" dirty="0" smtClean="0">
                <a:latin typeface="Franklin Gothic Demi" pitchFamily="34" charset="0"/>
              </a:rPr>
              <a:t>Massacommunicatie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3742" r="931"/>
          <a:stretch>
            <a:fillRect/>
          </a:stretch>
        </p:blipFill>
        <p:spPr bwMode="auto">
          <a:xfrm>
            <a:off x="723328" y="2996952"/>
            <a:ext cx="4280720" cy="361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10"/>
          <p:cNvSpPr txBox="1"/>
          <p:nvPr/>
        </p:nvSpPr>
        <p:spPr>
          <a:xfrm>
            <a:off x="755576" y="1628800"/>
            <a:ext cx="28803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cap="all" spc="100" dirty="0" smtClean="0">
                <a:latin typeface="Franklin Gothic Demi" pitchFamily="34" charset="0"/>
              </a:rPr>
              <a:t>Interpersoonlijke communicatie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Autofit/>
          </a:bodyPr>
          <a:lstStyle/>
          <a:p>
            <a:r>
              <a:rPr lang="nl-NL" i="1" dirty="0">
                <a:solidFill>
                  <a:srgbClr val="FF0000"/>
                </a:solidFill>
                <a:latin typeface="Georgia"/>
                <a:cs typeface="Georgia"/>
              </a:rPr>
              <a:t>Belangrijkste inzichten uit de </a:t>
            </a:r>
            <a:r>
              <a:rPr lang="nl-NL" i="1" dirty="0" smtClean="0">
                <a:solidFill>
                  <a:srgbClr val="FF0000"/>
                </a:solidFill>
                <a:latin typeface="Georgia"/>
                <a:cs typeface="Georgia"/>
              </a:rPr>
              <a:t>psychologie</a:t>
            </a:r>
            <a:r>
              <a:rPr lang="nl-NL" i="1" dirty="0">
                <a:solidFill>
                  <a:srgbClr val="FF0000"/>
                </a:solidFill>
                <a:latin typeface="Georgia"/>
                <a:cs typeface="Georgia"/>
              </a:rPr>
              <a:t/>
            </a:r>
            <a:br>
              <a:rPr lang="nl-NL" i="1" dirty="0">
                <a:solidFill>
                  <a:srgbClr val="FF0000"/>
                </a:solidFill>
                <a:latin typeface="Georgia"/>
                <a:cs typeface="Georgia"/>
              </a:rPr>
            </a:br>
            <a:endParaRPr lang="nl-NL" i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99592" y="2309971"/>
            <a:ext cx="34563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2300" dirty="0" smtClean="0">
                <a:latin typeface="Franklin Gothic Book"/>
                <a:cs typeface="Franklin Gothic Book"/>
              </a:rPr>
              <a:t>Emotie komt voor de ratio</a:t>
            </a:r>
            <a:endParaRPr lang="nl-NL" sz="2300" dirty="0">
              <a:latin typeface="Franklin Gothic Book"/>
              <a:cs typeface="Franklin Gothic Book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99592" y="3743167"/>
            <a:ext cx="345638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2300" dirty="0" smtClean="0">
                <a:latin typeface="Franklin Gothic Book"/>
                <a:cs typeface="Franklin Gothic Book"/>
              </a:rPr>
              <a:t>Je kijkt vooral naar wat anderen doen</a:t>
            </a:r>
            <a:endParaRPr lang="nl-NL" sz="2300" dirty="0">
              <a:latin typeface="Franklin Gothic Book"/>
              <a:cs typeface="Franklin Gothic Book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716016" y="2237963"/>
            <a:ext cx="40324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300" dirty="0" smtClean="0">
                <a:latin typeface="Franklin Gothic Book"/>
                <a:cs typeface="Franklin Gothic Book"/>
              </a:rPr>
              <a:t>Informatie gaat eerst naar je emotionele brein, dan pas gaat je rationele brein te werk.</a:t>
            </a:r>
            <a:endParaRPr lang="nl-NL" sz="2300" dirty="0">
              <a:latin typeface="Franklin Gothic Book"/>
              <a:cs typeface="Franklin Gothic Book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716016" y="3645024"/>
            <a:ext cx="4032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300" dirty="0" smtClean="0">
                <a:latin typeface="Franklin Gothic Book"/>
                <a:cs typeface="Franklin Gothic Book"/>
              </a:rPr>
              <a:t>Mensen zijn kuddedieren en laten wat ze doen of vinden sterk afhangen wat anderen vinden en doen.</a:t>
            </a:r>
            <a:endParaRPr lang="nl-NL" sz="23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edwardsatterfield.com/images/PNG/post-it_large.png"/>
          <p:cNvPicPr>
            <a:picLocks noChangeAspect="1" noChangeArrowheads="1"/>
          </p:cNvPicPr>
          <p:nvPr/>
        </p:nvPicPr>
        <p:blipFill>
          <a:blip r:embed="rId2" cstate="print"/>
          <a:srcRect l="16326" r="12245" b="14032"/>
          <a:stretch>
            <a:fillRect/>
          </a:stretch>
        </p:blipFill>
        <p:spPr bwMode="auto">
          <a:xfrm>
            <a:off x="1763688" y="368660"/>
            <a:ext cx="6120680" cy="64893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Communicatietheorieën 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19672" y="2348880"/>
            <a:ext cx="6120680" cy="305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600" cap="all" spc="100" dirty="0" smtClean="0">
                <a:latin typeface="Eras Light ITC" pitchFamily="34" charset="0"/>
              </a:rPr>
              <a:t>Stimulus-respons</a:t>
            </a:r>
          </a:p>
          <a:p>
            <a:pPr algn="ctr">
              <a:lnSpc>
                <a:spcPct val="150000"/>
              </a:lnSpc>
            </a:pPr>
            <a:r>
              <a:rPr lang="nl-NL" sz="2600" cap="all" spc="100" dirty="0" err="1" smtClean="0">
                <a:latin typeface="Eras Light ITC" pitchFamily="34" charset="0"/>
              </a:rPr>
              <a:t>Two</a:t>
            </a:r>
            <a:r>
              <a:rPr lang="nl-NL" sz="2600" cap="all" spc="100" dirty="0" smtClean="0">
                <a:latin typeface="Eras Light ITC" pitchFamily="34" charset="0"/>
              </a:rPr>
              <a:t> step </a:t>
            </a:r>
            <a:r>
              <a:rPr lang="nl-NL" sz="2600" cap="all" spc="100" dirty="0" err="1" smtClean="0">
                <a:latin typeface="Eras Light ITC" pitchFamily="34" charset="0"/>
              </a:rPr>
              <a:t>flow</a:t>
            </a:r>
            <a:endParaRPr lang="nl-NL" sz="2600" cap="all" spc="100" dirty="0" smtClean="0">
              <a:latin typeface="Eras Light ITC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600" cap="all" spc="100" dirty="0" err="1" smtClean="0">
                <a:latin typeface="Eras Light ITC" pitchFamily="34" charset="0"/>
              </a:rPr>
              <a:t>Uses</a:t>
            </a:r>
            <a:r>
              <a:rPr lang="nl-NL" sz="2600" cap="all" spc="100" dirty="0" smtClean="0">
                <a:latin typeface="Eras Light ITC" pitchFamily="34" charset="0"/>
              </a:rPr>
              <a:t> and </a:t>
            </a:r>
            <a:r>
              <a:rPr lang="nl-NL" sz="2600" cap="all" spc="100" dirty="0" err="1" smtClean="0">
                <a:latin typeface="Eras Light ITC" pitchFamily="34" charset="0"/>
              </a:rPr>
              <a:t>gratifications</a:t>
            </a:r>
            <a:endParaRPr lang="nl-NL" sz="2600" cap="all" spc="100" dirty="0" smtClean="0">
              <a:latin typeface="Eras Light ITC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600" cap="all" spc="100" dirty="0" smtClean="0">
                <a:latin typeface="Eras Light ITC" pitchFamily="34" charset="0"/>
              </a:rPr>
              <a:t>Agendasetting</a:t>
            </a:r>
          </a:p>
          <a:p>
            <a:pPr algn="ctr">
              <a:lnSpc>
                <a:spcPct val="150000"/>
              </a:lnSpc>
            </a:pPr>
            <a:r>
              <a:rPr lang="nl-NL" sz="2600" cap="all" spc="100" dirty="0" smtClean="0">
                <a:latin typeface="Eras Light ITC" pitchFamily="34" charset="0"/>
              </a:rPr>
              <a:t>Netwerkmodellen</a:t>
            </a:r>
            <a:endParaRPr lang="nl-NL" sz="2600" cap="all" spc="100" dirty="0">
              <a:latin typeface="Eras Light ITC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668344" y="6148660"/>
            <a:ext cx="1250022" cy="49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3635896" y="1484784"/>
            <a:ext cx="3384376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6303" y="1167716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dirty="0" smtClean="0">
              <a:latin typeface="Franklin Gothic Book" pitchFamily="34" charset="0"/>
            </a:endParaRPr>
          </a:p>
          <a:p>
            <a:pPr algn="ctr"/>
            <a:r>
              <a:rPr lang="nl-NL" dirty="0" smtClean="0">
                <a:latin typeface="Franklin Gothic Book" pitchFamily="34" charset="0"/>
              </a:rPr>
              <a:t>Ook bekend als </a:t>
            </a:r>
            <a:r>
              <a:rPr lang="nl-NL" sz="2000" cap="all" spc="100" dirty="0" smtClean="0">
                <a:latin typeface="Franklin Gothic Demi" pitchFamily="34" charset="0"/>
              </a:rPr>
              <a:t>injectienaaldtheorie</a:t>
            </a:r>
            <a:endParaRPr lang="nl-NL" cap="all" spc="100" dirty="0">
              <a:latin typeface="Franklin Gothic Dem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Stimulus-respons theorie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63688" y="191683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Franklin Gothic Book" pitchFamily="34" charset="0"/>
              </a:rPr>
              <a:t>Ontvangers accepteren klakkeloos wat de zender hen voorschotelt. De ontvanger speelt een passieve rol in het communicatieproces. </a:t>
            </a:r>
            <a:endParaRPr lang="nl-NL" dirty="0">
              <a:latin typeface="Franklin Gothic Book" pitchFamily="34" charset="0"/>
            </a:endParaRPr>
          </a:p>
        </p:txBody>
      </p:sp>
      <p:pic>
        <p:nvPicPr>
          <p:cNvPr id="39938" name="Picture 2" descr="http://behind2ndlook.files.wordpress.com/2011/10/don-addis-cart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459"/>
          <a:stretch>
            <a:fillRect/>
          </a:stretch>
        </p:blipFill>
        <p:spPr bwMode="auto">
          <a:xfrm>
            <a:off x="2195736" y="3573016"/>
            <a:ext cx="4876825" cy="2856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 smtClean="0">
                <a:solidFill>
                  <a:srgbClr val="FF0000"/>
                </a:solidFill>
                <a:latin typeface="Georgia" pitchFamily="18" charset="0"/>
              </a:rPr>
              <a:t>Two</a:t>
            </a:r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 step </a:t>
            </a:r>
            <a:r>
              <a:rPr lang="nl-NL" i="1" dirty="0" err="1" smtClean="0">
                <a:solidFill>
                  <a:srgbClr val="FF0000"/>
                </a:solidFill>
                <a:latin typeface="Georgia" pitchFamily="18" charset="0"/>
              </a:rPr>
              <a:t>flow</a:t>
            </a:r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 theorie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6954044" cy="339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115616" y="156956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Franklin Gothic Book" pitchFamily="34" charset="0"/>
              </a:rPr>
              <a:t>Mensen laten zich meer sturen door anderen dan door de media. Eerst wordt een beperkt aantal opinieleiders beïnvloed die vervolgens intermediair zijn tussen de ‘zender’ en een grotere (doel)groep.  </a:t>
            </a:r>
            <a:endParaRPr lang="nl-NL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41750"/>
            <a:ext cx="5616624" cy="321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 smtClean="0">
                <a:solidFill>
                  <a:srgbClr val="FF0000"/>
                </a:solidFill>
                <a:latin typeface="Georgia" pitchFamily="18" charset="0"/>
              </a:rPr>
              <a:t>Uses</a:t>
            </a:r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 and </a:t>
            </a:r>
            <a:r>
              <a:rPr lang="nl-NL" i="1" dirty="0" err="1" smtClean="0">
                <a:solidFill>
                  <a:srgbClr val="FF0000"/>
                </a:solidFill>
                <a:latin typeface="Georgia" pitchFamily="18" charset="0"/>
              </a:rPr>
              <a:t>gratifications</a:t>
            </a:r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 theorie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55576" y="1484784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Franklin Gothic Book" pitchFamily="34" charset="0"/>
              </a:rPr>
              <a:t>De nadruk ligt op de actieve rol van de ontvanger in het communicatieproces. De ontvanger maakt zelf keuzes over welke media hij gebruikt en welke boodschappen hij wil ontvangen. </a:t>
            </a:r>
          </a:p>
          <a:p>
            <a:pPr algn="ctr"/>
            <a:endParaRPr lang="nl-NL" dirty="0" smtClean="0">
              <a:latin typeface="Franklin Gothic Book" pitchFamily="34" charset="0"/>
            </a:endParaRPr>
          </a:p>
          <a:p>
            <a:pPr algn="ctr"/>
            <a:endParaRPr lang="nl-NL" dirty="0" smtClean="0">
              <a:latin typeface="Franklin Gothic Book" pitchFamily="34" charset="0"/>
            </a:endParaRPr>
          </a:p>
          <a:p>
            <a:pPr algn="ctr"/>
            <a:endParaRPr lang="nl-NL" dirty="0" smtClean="0">
              <a:latin typeface="Franklin Gothic Book" pitchFamily="34" charset="0"/>
            </a:endParaRPr>
          </a:p>
          <a:p>
            <a:pPr algn="ctr"/>
            <a:endParaRPr lang="nl-NL" dirty="0" smtClean="0">
              <a:latin typeface="Franklin Gothic Book" pitchFamily="34" charset="0"/>
            </a:endParaRPr>
          </a:p>
          <a:p>
            <a:pPr algn="ctr"/>
            <a:endParaRPr lang="nl-NL" dirty="0" smtClean="0">
              <a:latin typeface="Franklin Gothic Book" pitchFamily="34" charset="0"/>
            </a:endParaRPr>
          </a:p>
          <a:p>
            <a:pPr algn="ctr"/>
            <a:endParaRPr lang="nl-NL" dirty="0" smtClean="0">
              <a:latin typeface="Franklin Gothic Book" pitchFamily="34" charset="0"/>
            </a:endParaRPr>
          </a:p>
          <a:p>
            <a:pPr algn="ctr"/>
            <a:endParaRPr lang="nl-NL" dirty="0" smtClean="0">
              <a:latin typeface="Franklin Gothic Book" pitchFamily="34" charset="0"/>
            </a:endParaRPr>
          </a:p>
          <a:p>
            <a:pPr algn="ctr"/>
            <a:endParaRPr lang="nl-NL" dirty="0" smtClean="0">
              <a:latin typeface="Franklin Gothic Book" pitchFamily="34" charset="0"/>
            </a:endParaRPr>
          </a:p>
          <a:p>
            <a:pPr algn="ctr"/>
            <a:endParaRPr lang="nl-NL" dirty="0" smtClean="0">
              <a:latin typeface="Franklin Gothic Book" pitchFamily="34" charset="0"/>
            </a:endParaRPr>
          </a:p>
          <a:p>
            <a:pPr algn="ctr"/>
            <a:endParaRPr lang="nl-NL" dirty="0" smtClean="0">
              <a:latin typeface="Franklin Gothic Book" pitchFamily="34" charset="0"/>
            </a:endParaRPr>
          </a:p>
          <a:p>
            <a:pPr algn="ctr"/>
            <a:endParaRPr lang="nl-NL" dirty="0" smtClean="0">
              <a:latin typeface="Franklin Gothic Book" pitchFamily="34" charset="0"/>
            </a:endParaRPr>
          </a:p>
          <a:p>
            <a:pPr algn="ctr"/>
            <a:endParaRPr lang="nl-NL" dirty="0" smtClean="0">
              <a:latin typeface="Franklin Gothic Book" pitchFamily="34" charset="0"/>
            </a:endParaRPr>
          </a:p>
          <a:p>
            <a:pPr algn="ctr"/>
            <a:r>
              <a:rPr lang="nl-NL" dirty="0" smtClean="0">
                <a:latin typeface="Franklin Gothic Book" pitchFamily="34" charset="0"/>
              </a:rPr>
              <a:t>De basisgedachte is: wat doen mensen met de media? </a:t>
            </a:r>
          </a:p>
          <a:p>
            <a:pPr algn="ctr"/>
            <a:r>
              <a:rPr lang="nl-NL" dirty="0" smtClean="0">
                <a:latin typeface="Franklin Gothic Book" pitchFamily="34" charset="0"/>
              </a:rPr>
              <a:t>En niet: wat doen de media met mensen?</a:t>
            </a:r>
            <a:endParaRPr lang="nl-NL" dirty="0">
              <a:latin typeface="Franklin Gothic Book" pitchFamily="34" charset="0"/>
            </a:endParaRPr>
          </a:p>
        </p:txBody>
      </p:sp>
      <p:sp>
        <p:nvSpPr>
          <p:cNvPr id="38914" name="AutoShape 2" descr="http://www.google.nl/url?sa=i&amp;source=images&amp;cd=&amp;docid=a82Vtj_7IjHisM&amp;tbnid=VFz8iLoD4GDztM:&amp;ved=0CAUQjBwwADha&amp;url=http%3A%2F%2Fwww.synapticdigital.com%2Fwp-content%2Fuploads%2F2011%2F04%2Fvideowall_large2.jpg&amp;ei=clfVUY5q4sLRBYLWgbgP&amp;psig=AFQjCNEob0pXD0HXDtmB_9sgX6u-I0kiNw&amp;ust=137302245007047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916" name="AutoShape 4" descr="http://www.google.nl/url?sa=i&amp;source=images&amp;cd=&amp;docid=a82Vtj_7IjHisM&amp;tbnid=VFz8iLoD4GDztM:&amp;ved=0CAUQjBwwADha&amp;url=http%3A%2F%2Fwww.synapticdigital.com%2Fwp-content%2Fuploads%2F2011%2F04%2Fvideowall_large2.jpg&amp;ei=clfVUY5q4sLRBYLWgbgP&amp;psig=AFQjCNEob0pXD0HXDtmB_9sgX6u-I0kiNw&amp;ust=137302245007047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Agendasetting theorie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0" y="14127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Franklin Gothic Book" pitchFamily="34" charset="0"/>
              </a:rPr>
              <a:t>Massamedia bepalen niet wát we denken maar wel </a:t>
            </a:r>
            <a:r>
              <a:rPr lang="nl-NL" dirty="0" err="1" smtClean="0">
                <a:latin typeface="Franklin Gothic Book" pitchFamily="34" charset="0"/>
              </a:rPr>
              <a:t>waaróver</a:t>
            </a:r>
            <a:r>
              <a:rPr lang="nl-NL" dirty="0" smtClean="0">
                <a:latin typeface="Franklin Gothic Book" pitchFamily="34" charset="0"/>
              </a:rPr>
              <a:t> we denken</a:t>
            </a:r>
            <a:endParaRPr lang="nl-NL" dirty="0">
              <a:latin typeface="Franklin Gothic Book" pitchFamily="34" charset="0"/>
            </a:endParaRPr>
          </a:p>
        </p:txBody>
      </p:sp>
      <p:pic>
        <p:nvPicPr>
          <p:cNvPr id="41986" name="Picture 2" descr="http://www.abc.net.au/news/linkableblob/4265208/data/selection-of-australian-newspapers-da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691770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lifeisyourplayground.com/wp-content/uploads/2010/05/coolpeople_map_01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082342" cy="5229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Netwerkmodellen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652120" y="1585823"/>
            <a:ext cx="3168352" cy="211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 smtClean="0">
                <a:latin typeface="Franklin Gothic Book" pitchFamily="34" charset="0"/>
              </a:rPr>
              <a:t>Door internet kan iedereen zender (en ontvanger) zijn. Er is sprake van een groot netwerk waarin de leden elkaar beïnvloeden. </a:t>
            </a:r>
            <a:endParaRPr lang="nl-NL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/>
                <a:cs typeface="Georgia"/>
              </a:rPr>
              <a:t>Selectieve perceptie</a:t>
            </a:r>
            <a:endParaRPr lang="nl-NL" i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55576" y="1700808"/>
            <a:ext cx="295232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Franklin Gothic Book"/>
                <a:cs typeface="Franklin Gothic Book"/>
              </a:rPr>
              <a:t>Selectieve perceptie</a:t>
            </a:r>
            <a:endParaRPr lang="nl-NL" sz="2000" dirty="0">
              <a:latin typeface="Franklin Gothic Book"/>
              <a:cs typeface="Franklin Gothic Book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27584" y="3068960"/>
            <a:ext cx="295232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Franklin Gothic Book"/>
                <a:cs typeface="Franklin Gothic Book"/>
              </a:rPr>
              <a:t>Selectieve blootstelling</a:t>
            </a:r>
            <a:endParaRPr lang="nl-NL" sz="2000" dirty="0">
              <a:latin typeface="Franklin Gothic Book"/>
              <a:cs typeface="Franklin Gothic Book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27584" y="4499828"/>
            <a:ext cx="295232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Franklin Gothic Book"/>
                <a:cs typeface="Franklin Gothic Book"/>
              </a:rPr>
              <a:t>Selectieve retentie</a:t>
            </a:r>
            <a:endParaRPr lang="nl-NL" sz="2000" dirty="0">
              <a:latin typeface="Franklin Gothic Book"/>
              <a:cs typeface="Franklin Gothic Book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139952" y="1628800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Franklin Gothic Book"/>
                <a:cs typeface="Franklin Gothic Book"/>
              </a:rPr>
              <a:t>Je ziet wat je wilt zien, of je ziet vooral wat je al weet of wat jouw kennis bevestigt.</a:t>
            </a:r>
            <a:endParaRPr lang="nl-NL" sz="2000" dirty="0">
              <a:latin typeface="Franklin Gothic Book"/>
              <a:cs typeface="Franklin Gothic Book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139952" y="2996952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Franklin Gothic Book"/>
                <a:cs typeface="Franklin Gothic Book"/>
              </a:rPr>
              <a:t>Een ontvanger kiest uit het totale aanbod de informatie die hem aanstaat.</a:t>
            </a:r>
            <a:endParaRPr lang="nl-NL" sz="2000" dirty="0">
              <a:latin typeface="Franklin Gothic Book"/>
              <a:cs typeface="Franklin Gothic Book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139952" y="4460919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Franklin Gothic Book"/>
                <a:cs typeface="Franklin Gothic Book"/>
              </a:rPr>
              <a:t>Niet alle informatie die een individu waarneemt en opslaat in het geheugen is op een later tijdstip voor verwerking beschikbaar.</a:t>
            </a:r>
            <a:endParaRPr lang="nl-NL" sz="20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Framing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67544" y="1628800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 smtClean="0">
                <a:latin typeface="Franklin Gothic Book" pitchFamily="34" charset="0"/>
              </a:rPr>
              <a:t>Letterlijk: </a:t>
            </a:r>
            <a:r>
              <a:rPr lang="nl-NL" b="1" dirty="0" smtClean="0">
                <a:latin typeface="Franklin Gothic Book" pitchFamily="34" charset="0"/>
              </a:rPr>
              <a:t>inkaderen</a:t>
            </a:r>
          </a:p>
          <a:p>
            <a:pPr>
              <a:lnSpc>
                <a:spcPct val="150000"/>
              </a:lnSpc>
            </a:pPr>
            <a:endParaRPr lang="nl-NL" dirty="0" smtClean="0">
              <a:latin typeface="Franklin Gothic Book" pitchFamily="34" charset="0"/>
            </a:endParaRPr>
          </a:p>
          <a:p>
            <a:pPr>
              <a:lnSpc>
                <a:spcPct val="150000"/>
              </a:lnSpc>
            </a:pPr>
            <a:r>
              <a:rPr lang="nl-NL" dirty="0" smtClean="0">
                <a:latin typeface="Franklin Gothic Book" pitchFamily="34" charset="0"/>
              </a:rPr>
              <a:t>Bepaalde zaken blijven buiten beschouwing terwijl andere zaken binnen het raamwerk juist worden benadrukt.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0648"/>
            <a:ext cx="4882030" cy="62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17" y="2008180"/>
            <a:ext cx="8540155" cy="264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323528" y="1556792"/>
            <a:ext cx="59046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2000" cap="all" spc="100" dirty="0" smtClean="0">
                <a:latin typeface="Franklin Gothic Demi" pitchFamily="34" charset="0"/>
              </a:rPr>
              <a:t>Het eenvoudige communicatiemodel</a:t>
            </a:r>
            <a:endParaRPr lang="nl-NL" sz="2000" cap="all" spc="100" dirty="0">
              <a:latin typeface="Franklin Gothic Demi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67544" y="465313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Franklin Gothic Medium" pitchFamily="34" charset="0"/>
              </a:rPr>
              <a:t>Zender (Z)	Boodschap (B)	     Medium (M)	         Ontvanger (O)</a:t>
            </a:r>
            <a:endParaRPr lang="nl-NL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Labeling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43608" y="155679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Franklin Gothic Book" pitchFamily="34" charset="0"/>
              </a:rPr>
              <a:t>Het inkleuren door naamgeving en woordgebruik. </a:t>
            </a:r>
            <a:endParaRPr lang="nl-NL" dirty="0">
              <a:latin typeface="Franklin Gothic Book" pitchFamily="34" charset="0"/>
            </a:endParaRPr>
          </a:p>
        </p:txBody>
      </p:sp>
      <p:pic>
        <p:nvPicPr>
          <p:cNvPr id="44034" name="Picture 2" descr="http://www.culy.nl/wp-content/uploads/2012/08/piepvandaag-biologisch-vs-plofki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348880"/>
            <a:ext cx="5715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4499992" y="1988840"/>
            <a:ext cx="4392488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323528" y="1988840"/>
            <a:ext cx="3744416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51520" y="1916832"/>
            <a:ext cx="39604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l-NL" sz="3600" cap="all" spc="100" dirty="0" err="1" smtClean="0">
                <a:latin typeface="Eras Light ITC" pitchFamily="34" charset="0"/>
              </a:rPr>
              <a:t>Encoderen</a:t>
            </a:r>
            <a:endParaRPr lang="nl-NL" sz="3600" cap="all" spc="100" dirty="0" smtClean="0">
              <a:latin typeface="Eras Light ITC" pitchFamily="34" charset="0"/>
            </a:endParaRPr>
          </a:p>
          <a:p>
            <a:pPr algn="ctr">
              <a:buNone/>
            </a:pPr>
            <a:r>
              <a:rPr lang="nl-NL" sz="2400" dirty="0" smtClean="0">
                <a:latin typeface="Franklin Gothic Book" pitchFamily="34" charset="0"/>
              </a:rPr>
              <a:t>De zender die zijn gedachten omzet in een voor de ontvanger begrijpelijke boodschap.</a:t>
            </a:r>
          </a:p>
          <a:p>
            <a:pPr algn="ctr"/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355976" y="1916832"/>
            <a:ext cx="4680520" cy="2376264"/>
          </a:xfrm>
        </p:spPr>
        <p:txBody>
          <a:bodyPr>
            <a:normAutofit/>
          </a:bodyPr>
          <a:lstStyle/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  <a:buNone/>
              <a:defRPr/>
            </a:pPr>
            <a:r>
              <a:rPr lang="nl-NL" sz="3600" cap="all" spc="100" dirty="0" smtClean="0">
                <a:latin typeface="Franklin Gothic Demi" pitchFamily="34" charset="0"/>
              </a:rPr>
              <a:t>Decoderen</a:t>
            </a:r>
            <a:endParaRPr lang="nl-NL" sz="3900" cap="all" spc="100" dirty="0" smtClean="0">
              <a:latin typeface="Franklin Gothic Demi" pitchFamily="34" charset="0"/>
            </a:endParaRPr>
          </a:p>
          <a:p>
            <a:pPr lvl="0" algn="ctr">
              <a:buClr>
                <a:schemeClr val="accent1"/>
              </a:buClr>
              <a:buSzPct val="70000"/>
              <a:buNone/>
              <a:defRPr/>
            </a:pPr>
            <a:r>
              <a:rPr lang="nl-NL" sz="2400" dirty="0" smtClean="0">
                <a:latin typeface="Franklin Gothic Book" pitchFamily="34" charset="0"/>
              </a:rPr>
              <a:t>Om een boodschap te begrijpen</a:t>
            </a:r>
          </a:p>
          <a:p>
            <a:pPr lvl="0" algn="ctr">
              <a:buClr>
                <a:schemeClr val="accent1"/>
              </a:buClr>
              <a:buSzPct val="70000"/>
              <a:buNone/>
              <a:defRPr/>
            </a:pPr>
            <a:r>
              <a:rPr lang="nl-NL" sz="2400" dirty="0" smtClean="0">
                <a:latin typeface="Franklin Gothic Book" pitchFamily="34" charset="0"/>
              </a:rPr>
              <a:t>moet de ontvanger deze omzetten in zijn eigen gedachten.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 smtClean="0">
                <a:solidFill>
                  <a:srgbClr val="FF0000"/>
                </a:solidFill>
                <a:latin typeface="Georgia" pitchFamily="18" charset="0"/>
              </a:rPr>
              <a:t>Encoderen</a:t>
            </a:r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 en decoderen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650" name="AutoShape 2" descr="http://www.google.nl/url?sa=i&amp;source=images&amp;cd=&amp;docid=OJ5MdUtpkqGsIM&amp;tbnid=v-RV_lfiVWDpmM:&amp;ved=0CAUQjBwwAA&amp;url=http%3A%2F%2Fmedia.smashingmagazine.com%2Fwp-content%2Fuploads%2F2010%2F08%2Fosd_comcycle_500.png&amp;ei=f0PVUeigLMnK0AXK9oHQDw&amp;psig=AFQjCNFUAXqwCoQ-eIbtvTrLa7Zdzb710A&amp;ust=137301734376086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652" name="AutoShape 4" descr="http://www.google.nl/url?sa=i&amp;source=images&amp;cd=&amp;docid=OJ5MdUtpkqGsIM&amp;tbnid=v-RV_lfiVWDpmM:&amp;ved=0CAUQjBwwAA&amp;url=http%3A%2F%2Fmedia.smashingmagazine.com%2Fwp-content%2Fuploads%2F2010%2F08%2Fosd_comcycle_500.png&amp;ei=f0PVUeigLMnK0AXK9oHQDw&amp;psig=AFQjCNFUAXqwCoQ-eIbtvTrLa7Zdzb710A&amp;ust=137301734376086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437112"/>
            <a:ext cx="46672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539552" y="4221088"/>
            <a:ext cx="2304256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539552" y="3212976"/>
            <a:ext cx="864096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539552" y="1484784"/>
            <a:ext cx="3168352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1162"/>
            <a:ext cx="82296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Het aankomen van de boodschap</a:t>
            </a:r>
            <a:b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nl-NL" sz="3100" i="1" dirty="0" smtClean="0">
                <a:solidFill>
                  <a:srgbClr val="FF0000"/>
                </a:solidFill>
                <a:latin typeface="Georgia" pitchFamily="18" charset="0"/>
              </a:rPr>
              <a:t>is o.a. afhankelijk van:</a:t>
            </a:r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7164288" y="5949280"/>
            <a:ext cx="1754078" cy="69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467544" y="1351215"/>
            <a:ext cx="83164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cap="all" dirty="0" smtClean="0">
                <a:latin typeface="Franklin Gothic Demi" pitchFamily="34" charset="0"/>
              </a:rPr>
              <a:t>Referentiekader</a:t>
            </a:r>
          </a:p>
          <a:p>
            <a:r>
              <a:rPr lang="nl-NL" sz="2400" dirty="0" smtClean="0">
                <a:latin typeface="Franklin Gothic Book" pitchFamily="34" charset="0"/>
              </a:rPr>
              <a:t>Het geheel van gewoonten, regels, ervaringen, normen en waarden waarop de ontvanger zijn denken en handelen baseert. </a:t>
            </a:r>
          </a:p>
          <a:p>
            <a:pPr>
              <a:lnSpc>
                <a:spcPct val="150000"/>
              </a:lnSpc>
            </a:pPr>
            <a:r>
              <a:rPr lang="nl-NL" sz="2800" cap="all" dirty="0" smtClean="0">
                <a:latin typeface="Franklin Gothic Demi" pitchFamily="34" charset="0"/>
              </a:rPr>
              <a:t>Ruis</a:t>
            </a:r>
          </a:p>
          <a:p>
            <a:r>
              <a:rPr lang="nl-NL" sz="2400" dirty="0" smtClean="0">
                <a:latin typeface="Franklin Gothic Book" pitchFamily="34" charset="0"/>
              </a:rPr>
              <a:t>Factoren die het communicatieproces verstoren.</a:t>
            </a:r>
          </a:p>
          <a:p>
            <a:pPr>
              <a:lnSpc>
                <a:spcPct val="150000"/>
              </a:lnSpc>
            </a:pPr>
            <a:r>
              <a:rPr lang="nl-NL" sz="2800" cap="all" dirty="0" smtClean="0">
                <a:latin typeface="Franklin Gothic Demi" pitchFamily="34" charset="0"/>
              </a:rPr>
              <a:t>Redundantie</a:t>
            </a:r>
          </a:p>
          <a:p>
            <a:r>
              <a:rPr lang="nl-NL" sz="2400" dirty="0" smtClean="0">
                <a:latin typeface="Franklin Gothic Book" pitchFamily="34" charset="0"/>
              </a:rPr>
              <a:t>Overtollige informatie.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67544" y="3933056"/>
            <a:ext cx="2736304" cy="432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95536" y="3886016"/>
            <a:ext cx="4392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cap="all" dirty="0" smtClean="0">
                <a:latin typeface="Franklin Gothic Demi" pitchFamily="34" charset="0"/>
              </a:rPr>
              <a:t>Externe ruis</a:t>
            </a:r>
          </a:p>
          <a:p>
            <a:r>
              <a:rPr lang="nl-NL" sz="2400" dirty="0" smtClean="0">
                <a:latin typeface="Franklin Gothic Book" pitchFamily="34" charset="0"/>
              </a:rPr>
              <a:t>Als de communicatie wordt verstoord door factoren buiten het communicatieproces.</a:t>
            </a:r>
          </a:p>
        </p:txBody>
      </p:sp>
      <p:sp>
        <p:nvSpPr>
          <p:cNvPr id="6" name="Rechthoek 5"/>
          <p:cNvSpPr/>
          <p:nvPr/>
        </p:nvSpPr>
        <p:spPr>
          <a:xfrm>
            <a:off x="467544" y="1844824"/>
            <a:ext cx="2592288" cy="432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95536" y="1772816"/>
            <a:ext cx="4392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cap="all" dirty="0" smtClean="0">
                <a:latin typeface="Franklin Gothic Demi" pitchFamily="34" charset="0"/>
              </a:rPr>
              <a:t>Interne ruis</a:t>
            </a:r>
          </a:p>
          <a:p>
            <a:r>
              <a:rPr lang="nl-NL" sz="2400" dirty="0" smtClean="0">
                <a:latin typeface="Franklin Gothic Book" pitchFamily="34" charset="0"/>
              </a:rPr>
              <a:t>Als de communicatie wordt verstoord door factoren binnen het directe communicatieproces.</a:t>
            </a:r>
            <a:endParaRPr lang="nl-NL" sz="2400" dirty="0">
              <a:latin typeface="Franklin Gothic Book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Ruis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364088" y="2348880"/>
            <a:ext cx="3635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Franklin Gothic Book" pitchFamily="34" charset="0"/>
              </a:rPr>
              <a:t>Voorbeeld: de zender kan zijn boodschap niet goed onder woorden kan brengen.</a:t>
            </a:r>
            <a:endParaRPr lang="nl-NL" sz="2000" dirty="0">
              <a:latin typeface="Franklin Gothic Book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364088" y="4429561"/>
            <a:ext cx="3635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Franklin Gothic Book" pitchFamily="34" charset="0"/>
              </a:rPr>
              <a:t>Voorbeeld: het geluid van een boormachine verstoort een vergadering.</a:t>
            </a:r>
            <a:endParaRPr lang="nl-NL" sz="20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Beperkingen van het basismodel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91680" y="2132856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Franklin Gothic Book" pitchFamily="34" charset="0"/>
              </a:rPr>
              <a:t>De twee grootste zijn:</a:t>
            </a:r>
          </a:p>
          <a:p>
            <a:endParaRPr lang="nl-NL" sz="2800" dirty="0" smtClean="0">
              <a:latin typeface="Franklin Gothic Book" pitchFamily="34" charset="0"/>
            </a:endParaRPr>
          </a:p>
          <a:p>
            <a:pPr marL="342900" indent="-342900"/>
            <a:r>
              <a:rPr lang="nl-NL" sz="2800" dirty="0" smtClean="0">
                <a:latin typeface="Franklin Gothic Book" pitchFamily="34" charset="0"/>
              </a:rPr>
              <a:t>1.	De ontvanger is nooit passief en geeft een eigen betekenis</a:t>
            </a:r>
          </a:p>
          <a:p>
            <a:pPr marL="342900" indent="-342900"/>
            <a:r>
              <a:rPr lang="nl-NL" sz="2800" dirty="0" smtClean="0">
                <a:latin typeface="Franklin Gothic Book" pitchFamily="34" charset="0"/>
              </a:rPr>
              <a:t>2. Verschuiving van de macht naar de ontvanger</a:t>
            </a:r>
            <a:endParaRPr lang="nl-NL" sz="2800" dirty="0">
              <a:latin typeface="Franklin Gothic Book" pitchFamily="34" charset="0"/>
            </a:endParaRPr>
          </a:p>
        </p:txBody>
      </p:sp>
      <p:pic>
        <p:nvPicPr>
          <p:cNvPr id="29698" name="Picture 2" descr="http://image.spreadshirt.com/image-server/v1/designs/2903767,width=178,height=178/Exclamation-Point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2774">
            <a:off x="82464" y="2863391"/>
            <a:ext cx="1388682" cy="1388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Soorten communicatie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34903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1196752"/>
            <a:ext cx="91440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600" dirty="0" smtClean="0">
              <a:latin typeface="Franklin Gothic Book" pitchFamily="34" charset="0"/>
            </a:endParaRPr>
          </a:p>
          <a:p>
            <a:pPr algn="ctr"/>
            <a:endParaRPr lang="nl-NL" sz="1600" dirty="0" smtClean="0">
              <a:latin typeface="Franklin Gothic Book" pitchFamily="34" charset="0"/>
            </a:endParaRPr>
          </a:p>
          <a:p>
            <a:pPr algn="ctr"/>
            <a:r>
              <a:rPr lang="nl-NL" sz="1600" dirty="0" smtClean="0">
                <a:latin typeface="Franklin Gothic Book" pitchFamily="34" charset="0"/>
              </a:rPr>
              <a:t>Bewust gegeven hulp bij menings- en besluitvorming door middel van communicatie</a:t>
            </a:r>
          </a:p>
          <a:p>
            <a:pPr algn="ctr"/>
            <a:endParaRPr lang="nl-NL" sz="1600" dirty="0" smtClean="0">
              <a:latin typeface="Franklin Gothic Book" pitchFamily="34" charset="0"/>
            </a:endParaRPr>
          </a:p>
          <a:p>
            <a:pPr algn="ctr"/>
            <a:endParaRPr lang="nl-NL" sz="1600" dirty="0" smtClean="0">
              <a:latin typeface="Franklin Gothic Book" pitchFamily="34" charset="0"/>
            </a:endParaRPr>
          </a:p>
          <a:p>
            <a:pPr algn="ctr"/>
            <a:endParaRPr lang="nl-NL" sz="1600" dirty="0">
              <a:latin typeface="Franklin Gothic Book" pitchFamily="34" charset="0"/>
            </a:endParaRPr>
          </a:p>
          <a:p>
            <a:pPr algn="ctr"/>
            <a:endParaRPr lang="nl-NL" sz="1600" dirty="0" smtClean="0">
              <a:latin typeface="Franklin Gothic Book" pitchFamily="34" charset="0"/>
            </a:endParaRPr>
          </a:p>
          <a:p>
            <a:pPr algn="ctr"/>
            <a:r>
              <a:rPr lang="nl-NL" sz="1600" dirty="0" smtClean="0">
                <a:latin typeface="Franklin Gothic Book" pitchFamily="34" charset="0"/>
              </a:rPr>
              <a:t>Het stelselmatig bevorderen van wederzijds begrip tussen een organisatie en haar publieksgroepen</a:t>
            </a:r>
          </a:p>
          <a:p>
            <a:pPr algn="ctr"/>
            <a:endParaRPr lang="nl-NL" sz="1600" dirty="0" smtClean="0">
              <a:latin typeface="Franklin Gothic Book" pitchFamily="34" charset="0"/>
            </a:endParaRPr>
          </a:p>
          <a:p>
            <a:pPr algn="ctr"/>
            <a:endParaRPr lang="nl-NL" sz="1600" dirty="0" smtClean="0">
              <a:latin typeface="Franklin Gothic Book" pitchFamily="34" charset="0"/>
            </a:endParaRPr>
          </a:p>
          <a:p>
            <a:pPr algn="ctr"/>
            <a:endParaRPr lang="nl-NL" sz="1600" dirty="0">
              <a:latin typeface="Franklin Gothic Book" pitchFamily="34" charset="0"/>
            </a:endParaRPr>
          </a:p>
          <a:p>
            <a:pPr algn="ctr"/>
            <a:endParaRPr lang="nl-NL" sz="1600" dirty="0" smtClean="0">
              <a:latin typeface="Franklin Gothic Book" pitchFamily="34" charset="0"/>
            </a:endParaRPr>
          </a:p>
          <a:p>
            <a:pPr algn="ctr"/>
            <a:r>
              <a:rPr lang="nl-NL" sz="1600" dirty="0" smtClean="0">
                <a:latin typeface="Franklin Gothic Book" pitchFamily="34" charset="0"/>
              </a:rPr>
              <a:t>Overtuigende informatie waarbij meestal gebruik wordt gemaakt van betaalde ruimte in de media</a:t>
            </a:r>
          </a:p>
          <a:p>
            <a:pPr algn="ctr"/>
            <a:r>
              <a:rPr lang="nl-NL" sz="1600" dirty="0" smtClean="0">
                <a:latin typeface="Franklin Gothic Demi" pitchFamily="34" charset="0"/>
              </a:rPr>
              <a:t/>
            </a:r>
            <a:br>
              <a:rPr lang="nl-NL" sz="1600" dirty="0" smtClean="0">
                <a:latin typeface="Franklin Gothic Demi" pitchFamily="34" charset="0"/>
              </a:rPr>
            </a:br>
            <a:endParaRPr lang="nl-NL" sz="1600" dirty="0" smtClean="0">
              <a:latin typeface="Franklin Gothic Demi" pitchFamily="34" charset="0"/>
            </a:endParaRPr>
          </a:p>
          <a:p>
            <a:pPr algn="ctr"/>
            <a:endParaRPr lang="nl-NL" sz="1600" dirty="0">
              <a:latin typeface="Franklin Gothic Demi" pitchFamily="34" charset="0"/>
            </a:endParaRPr>
          </a:p>
          <a:p>
            <a:pPr algn="ctr"/>
            <a:endParaRPr lang="nl-NL" sz="1600" dirty="0" smtClean="0">
              <a:latin typeface="Franklin Gothic Book" pitchFamily="34" charset="0"/>
            </a:endParaRPr>
          </a:p>
          <a:p>
            <a:pPr algn="ctr"/>
            <a:r>
              <a:rPr lang="nl-NL" sz="1600" dirty="0" smtClean="0">
                <a:latin typeface="Franklin Gothic Book" pitchFamily="34" charset="0"/>
              </a:rPr>
              <a:t>Het overbrengen van ideeën. Doel is om te beïnvloeden en overtuigen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Communicatiemodaliteiten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235933" y="1124744"/>
            <a:ext cx="2841812" cy="6001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3300" dirty="0" smtClean="0"/>
              <a:t>VOORLICHTING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947902" y="2324780"/>
            <a:ext cx="3430728" cy="6001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3300" dirty="0" smtClean="0"/>
              <a:t>PUBLIC RELATIONS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744279" y="3548916"/>
            <a:ext cx="1837969" cy="6001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3300" dirty="0" smtClean="0"/>
              <a:t>RECLAME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329766" y="4773052"/>
            <a:ext cx="2666997" cy="6001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3300" dirty="0" smtClean="0"/>
              <a:t>PROPAGANDA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Communicatiemodaliteiten in relatie tot beïnvloeding ontvanger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0074"/>
            <a:ext cx="9144000" cy="351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538</Words>
  <Application>Microsoft Office PowerPoint</Application>
  <PresentationFormat>Diavoorstelling (4:3)</PresentationFormat>
  <Paragraphs>114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Arial</vt:lpstr>
      <vt:lpstr>Calibri</vt:lpstr>
      <vt:lpstr>Eras Light ITC</vt:lpstr>
      <vt:lpstr>Franklin Gothic Book</vt:lpstr>
      <vt:lpstr>Franklin Gothic Demi</vt:lpstr>
      <vt:lpstr>Franklin Gothic Medium</vt:lpstr>
      <vt:lpstr>Georgia</vt:lpstr>
      <vt:lpstr>Office-thema</vt:lpstr>
      <vt:lpstr>PowerPoint-presentatie</vt:lpstr>
      <vt:lpstr>PowerPoint-presentatie</vt:lpstr>
      <vt:lpstr>Encoderen en decoderen</vt:lpstr>
      <vt:lpstr>Het aankomen van de boodschap is o.a. afhankelijk van: </vt:lpstr>
      <vt:lpstr>Ruis</vt:lpstr>
      <vt:lpstr>Beperkingen van het basismodel</vt:lpstr>
      <vt:lpstr>Soorten communicatie</vt:lpstr>
      <vt:lpstr>Communicatiemodaliteiten</vt:lpstr>
      <vt:lpstr>Communicatiemodaliteiten in relatie tot beïnvloeding ontvanger</vt:lpstr>
      <vt:lpstr>Interpersoonlijke communicatie en massacommunicatie</vt:lpstr>
      <vt:lpstr>Belangrijkste inzichten uit de psychologie </vt:lpstr>
      <vt:lpstr>Communicatietheorieën </vt:lpstr>
      <vt:lpstr>Stimulus-respons theorie</vt:lpstr>
      <vt:lpstr>Two step flow theorie</vt:lpstr>
      <vt:lpstr>Uses and gratifications theorie</vt:lpstr>
      <vt:lpstr>Agendasetting theorie</vt:lpstr>
      <vt:lpstr>Netwerkmodellen</vt:lpstr>
      <vt:lpstr>Selectieve perceptie</vt:lpstr>
      <vt:lpstr>Framing</vt:lpstr>
      <vt:lpstr>Labeling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Wil</dc:creator>
  <cp:lastModifiedBy>Ingrid Buckx</cp:lastModifiedBy>
  <cp:revision>132</cp:revision>
  <dcterms:created xsi:type="dcterms:W3CDTF">2010-06-09T10:02:03Z</dcterms:created>
  <dcterms:modified xsi:type="dcterms:W3CDTF">2018-03-11T14:04:18Z</dcterms:modified>
</cp:coreProperties>
</file>